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F1443B-C635-2FE5-77E7-050C5C01B142}" name="Shawn Kerrigan" initials="SK" userId="cfd41ff2e8eea7f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9"/>
    <p:restoredTop sz="95753"/>
  </p:normalViewPr>
  <p:slideViewPr>
    <p:cSldViewPr snapToGrid="0" snapToObjects="1">
      <p:cViewPr varScale="1">
        <p:scale>
          <a:sx n="120" d="100"/>
          <a:sy n="120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87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rdnet.cornell.edu/img/logo-birdnet-circle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citation: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By </a:t>
            </a:r>
            <a:r>
              <a:rPr lang="en-US" sz="1200" dirty="0" err="1"/>
              <a:t>SimonWaldherr</a:t>
            </a:r>
            <a:r>
              <a:rPr lang="en-US" sz="1200" dirty="0"/>
              <a:t> - Own work,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=144264842 (raspberry pi computer)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https://birdnet.cornell.edu/img/logo-birdnet-circle.png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citations:</a:t>
            </a:r>
          </a:p>
          <a:p>
            <a:r>
              <a:rPr lang="en-US" dirty="0" err="1"/>
              <a:t>Rhododendrites</a:t>
            </a:r>
            <a:r>
              <a:rPr lang="en-US" dirty="0"/>
              <a:t>, CC BY-SA 4.0 &lt;https://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/4.0&gt;, via Wikimedia Commons (sparrow)</a:t>
            </a:r>
          </a:p>
          <a:p>
            <a:r>
              <a:rPr lang="en-US" dirty="0"/>
              <a:t>Paul Danese, CC BY-SA 4.0 &lt;https://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/4.0&gt;, via Wikimedia Commons (red-tailed hawk)</a:t>
            </a:r>
          </a:p>
          <a:p>
            <a:r>
              <a:rPr lang="en-US" dirty="0"/>
              <a:t>Photo: Gordon Leggett / Wikimedia Commons (American crow)</a:t>
            </a:r>
          </a:p>
          <a:p>
            <a:r>
              <a:rPr lang="en-US" dirty="0"/>
              <a:t>Nigel, CC BY 2.0 &lt;https://</a:t>
            </a:r>
            <a:r>
              <a:rPr lang="en-US" dirty="0" err="1"/>
              <a:t>creativecommons.org</a:t>
            </a:r>
            <a:r>
              <a:rPr lang="en-US" dirty="0"/>
              <a:t>/licenses/by/2.0&gt;, via Wikimedia Commons (Anna’s hummingbird)</a:t>
            </a:r>
          </a:p>
          <a:p>
            <a:r>
              <a:rPr lang="en-US" dirty="0"/>
              <a:t>Paul Danese, CC BY-SA 4.0 &lt;https://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/4.0&gt;, via Wikimedia Commons (Great blue heron)</a:t>
            </a:r>
          </a:p>
          <a:p>
            <a:r>
              <a:rPr lang="en-US" dirty="0"/>
              <a:t>Carlos Delgado, CC BY-SA 4.0 &lt;https://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/4.0&gt;, via Wikimedia Commons (Barn owl)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5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DD83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8046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Listen Up!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548640" y="173736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81C78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Discovering Birds with Technology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1539766" y="3004908"/>
            <a:ext cx="6400800" cy="59436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502980" y="3004908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lesson from WREN — Wildlife Research and Education Network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43891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Powered by BirdNet-Go &amp; Raspberry Pi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FDD83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5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DD83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74320"/>
            <a:ext cx="8229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Birds Need You! 🐦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128016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Here's how you can get involved with WREN: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365760" y="1828800"/>
            <a:ext cx="1920240" cy="1920240"/>
          </a:xfrm>
          <a:prstGeom prst="rect">
            <a:avLst/>
          </a:prstGeom>
          <a:solidFill>
            <a:srgbClr val="2E7D3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920240"/>
            <a:ext cx="1920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🔭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457200" y="269748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the BirdNet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at school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2468880" y="1828800"/>
            <a:ext cx="1920240" cy="1920240"/>
          </a:xfrm>
          <a:prstGeom prst="rect">
            <a:avLst/>
          </a:prstGeom>
          <a:solidFill>
            <a:srgbClr val="2E7D3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468880" y="1920240"/>
            <a:ext cx="1920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📓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2560320" y="269748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a bird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journal or logbook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572000" y="1828800"/>
            <a:ext cx="1920240" cy="1920240"/>
          </a:xfrm>
          <a:prstGeom prst="rect">
            <a:avLst/>
          </a:prstGeom>
          <a:solidFill>
            <a:srgbClr val="2E7D3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572000" y="1920240"/>
            <a:ext cx="1920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📸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4663440" y="269748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Try to photograph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birds you identify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675120" y="1828800"/>
            <a:ext cx="1920240" cy="1920240"/>
          </a:xfrm>
          <a:prstGeom prst="rect">
            <a:avLst/>
          </a:prstGeom>
          <a:solidFill>
            <a:srgbClr val="2E7D3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675120" y="1920240"/>
            <a:ext cx="1920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🌱</a:t>
            </a:r>
            <a:endParaRPr lang="en-US" sz="3600" dirty="0"/>
          </a:p>
        </p:txBody>
      </p:sp>
      <p:sp>
        <p:nvSpPr>
          <p:cNvPr id="16" name="Text 14"/>
          <p:cNvSpPr/>
          <p:nvPr/>
        </p:nvSpPr>
        <p:spPr>
          <a:xfrm>
            <a:off x="6766560" y="269748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Tell a friend about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citizen science!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914400" y="3931920"/>
            <a:ext cx="7315200" cy="640080"/>
          </a:xfrm>
          <a:prstGeom prst="rect">
            <a:avLst/>
          </a:prstGeom>
          <a:solidFill>
            <a:srgbClr val="388E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14400" y="393192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WREN — Wildlife Research and Education Network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57200" y="466344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wreninitiative.org  |  birdweather.com  |  github.com/tphakala/birdnet-go  |  birdnet.cornell.edu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FDD83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WREN? 🐦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265176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097280"/>
            <a:ext cx="2651760" cy="109728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280160"/>
            <a:ext cx="2651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🌿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502920" y="21031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Wildlife Research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2920" y="2606040"/>
            <a:ext cx="237744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study the birds living right in your schoolyard and neighborhood using cool technology!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200400" y="1097280"/>
            <a:ext cx="265176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200400" y="1097280"/>
            <a:ext cx="2651760" cy="109728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200400" y="1280160"/>
            <a:ext cx="2651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📚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3337560" y="21031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Education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337560" y="2606040"/>
            <a:ext cx="237744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bring hands-on science lessons to schools so students like you can do real research.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035040" y="1097280"/>
            <a:ext cx="265176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035040" y="1097280"/>
            <a:ext cx="2651760" cy="109728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035040" y="1280160"/>
            <a:ext cx="2651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🌎</a:t>
            </a:r>
            <a:endParaRPr lang="en-US" sz="4000" dirty="0"/>
          </a:p>
        </p:txBody>
      </p:sp>
      <p:sp>
        <p:nvSpPr>
          <p:cNvPr id="17" name="Text 15"/>
          <p:cNvSpPr/>
          <p:nvPr/>
        </p:nvSpPr>
        <p:spPr>
          <a:xfrm>
            <a:off x="6172200" y="21031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Global Impact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172200" y="2606040"/>
            <a:ext cx="237744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data your school collects gets shared with scientists around the world!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388E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65760" y="4754880"/>
            <a:ext cx="841248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DD8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WREN = Wildlife Research and Education Network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1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39B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Do Birds Matter? 🦅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53035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" y="1143000"/>
            <a:ext cx="594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🌱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188720" y="114300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Seed Spreaders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188720" y="1481328"/>
            <a:ext cx="4297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Birds carry seeds in their beaks and stomachs, planting new trees across forests.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65760" y="2011680"/>
            <a:ext cx="53035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" y="2057400"/>
            <a:ext cx="594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🐛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1188720" y="205740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Pest Controllers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188720" y="2395728"/>
            <a:ext cx="4297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Birds eat billions of insects each year — they're nature's pest control!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5760" y="2926080"/>
            <a:ext cx="53035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02920" y="2971800"/>
            <a:ext cx="594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🌸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1188720" y="297180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Pollinators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188720" y="3310128"/>
            <a:ext cx="4297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Hummingbirds and others pollinate flowers just like bees do.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65760" y="3840480"/>
            <a:ext cx="53035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02920" y="3886200"/>
            <a:ext cx="594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📡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1188720" y="388620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Environmental Sensors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188720" y="4224528"/>
            <a:ext cx="4297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birds disappear, it signals something is wrong with our environment.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943600" y="1097280"/>
            <a:ext cx="2834640" cy="3474720"/>
          </a:xfrm>
          <a:prstGeom prst="rect">
            <a:avLst/>
          </a:prstGeom>
          <a:solidFill>
            <a:srgbClr val="039BE5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943600" y="1371600"/>
            <a:ext cx="2834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 Billion</a:t>
            </a:r>
            <a:endParaRPr lang="en-US" sz="3400" dirty="0"/>
          </a:p>
        </p:txBody>
      </p:sp>
      <p:sp>
        <p:nvSpPr>
          <p:cNvPr id="22" name="Text 20"/>
          <p:cNvSpPr/>
          <p:nvPr/>
        </p:nvSpPr>
        <p:spPr>
          <a:xfrm>
            <a:off x="6035040" y="2240280"/>
            <a:ext cx="2651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birds lost in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 America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since 1970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035040" y="3291840"/>
            <a:ext cx="2651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B3E5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that's why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B3E5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 matters!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39B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365760" y="4754880"/>
            <a:ext cx="841248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Birds are bioindicators — their health tells us how OUR environment is doing.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Meet Your Bird Detector! 🎙️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3840480" cy="3474720"/>
          </a:xfrm>
          <a:prstGeom prst="rect">
            <a:avLst/>
          </a:prstGeom>
          <a:solidFill>
            <a:srgbClr val="1B5E20"/>
          </a:solidFill>
          <a:ln/>
          <a:effectLst>
            <a:outerShdw blurRad="127000" dist="508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48640" y="2926080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 err="1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Birdpi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3337560"/>
            <a:ext cx="3474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Powered by a tiny computer that’s smaller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 a deck of cards!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480560" y="1097280"/>
            <a:ext cx="429768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257800" y="1143000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Raspberry Pi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257800" y="1463040"/>
            <a:ext cx="3383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brain! Runs the bird-listening software.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480560" y="1965960"/>
            <a:ext cx="429768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72000" y="2039112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🎙️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5257800" y="2011680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Outdoor Microphone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257800" y="2331720"/>
            <a:ext cx="3383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Sits outside in a weatherproof case. Listens 24/7!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480560" y="2834640"/>
            <a:ext cx="429768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572000" y="2907792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📡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257800" y="2880360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Network Connection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257800" y="3200400"/>
            <a:ext cx="3383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Sends results to a website you can check any time.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480560" y="3703320"/>
            <a:ext cx="429768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572000" y="3776472"/>
            <a:ext cx="594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🔌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5257800" y="3749040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Power Cable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257800" y="4069080"/>
            <a:ext cx="3383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Plugs in indoors — simple setup!</a:t>
            </a:r>
            <a:endParaRPr lang="en-US" sz="11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DF3124-B5F7-F9C6-F8F3-CF68248B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3793"/>
            <a:ext cx="659614" cy="487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C1CD21-7B63-055A-37EC-83C7674E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76" y="1330348"/>
            <a:ext cx="2066683" cy="1550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Does It Work? ⚙️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57200" y="1143000"/>
            <a:ext cx="1188720" cy="11887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188720"/>
            <a:ext cx="1188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🎙️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182880" y="242316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1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82880" y="274320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 records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 sounds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outside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1691640" y="1645920"/>
            <a:ext cx="457200" cy="164592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240280" y="1143000"/>
            <a:ext cx="1188720" cy="11887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240280" y="1188720"/>
            <a:ext cx="1188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🔊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1965960" y="242316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2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965960" y="274320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Audio sent to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Raspberry Pi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computer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3474720" y="1645920"/>
            <a:ext cx="457200" cy="164592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023360" y="1143000"/>
            <a:ext cx="1188720" cy="11887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749040" y="242316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3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749040" y="274320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listens &amp;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identifies the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 species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257800" y="1645920"/>
            <a:ext cx="457200" cy="164592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5806440" y="1143000"/>
            <a:ext cx="1188720" cy="11887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806440" y="1188720"/>
            <a:ext cx="1188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📊</a:t>
            </a:r>
            <a:endParaRPr lang="en-US" sz="3000" dirty="0"/>
          </a:p>
        </p:txBody>
      </p:sp>
      <p:sp>
        <p:nvSpPr>
          <p:cNvPr id="21" name="Text 19"/>
          <p:cNvSpPr/>
          <p:nvPr/>
        </p:nvSpPr>
        <p:spPr>
          <a:xfrm>
            <a:off x="5532120" y="242316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4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5532120" y="274320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 shown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a local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7040880" y="1645920"/>
            <a:ext cx="457200" cy="164592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7589520" y="1143000"/>
            <a:ext cx="1188720" cy="11887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7589520" y="1188720"/>
            <a:ext cx="1188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🌍</a:t>
            </a:r>
            <a:endParaRPr lang="en-US" sz="3000" dirty="0"/>
          </a:p>
        </p:txBody>
      </p:sp>
      <p:sp>
        <p:nvSpPr>
          <p:cNvPr id="26" name="Text 24"/>
          <p:cNvSpPr/>
          <p:nvPr/>
        </p:nvSpPr>
        <p:spPr>
          <a:xfrm>
            <a:off x="7315200" y="242316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5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315200" y="2743200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shared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scientists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worldwide!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57200" y="3749040"/>
            <a:ext cx="8229600" cy="1005840"/>
          </a:xfrm>
          <a:prstGeom prst="rect">
            <a:avLst/>
          </a:prstGeom>
          <a:solidFill>
            <a:srgbClr val="81C784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640080" y="3794760"/>
            <a:ext cx="7863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The BirdNet AI was trained on thousands of bird recordings — it can identify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6,000 bird species just by listening!</a:t>
            </a:r>
            <a:endParaRPr lang="en-US" sz="15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43A370-489D-FC39-5F81-0A500524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1234440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388E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Birds Might You Find? 🔍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274320" y="1152415"/>
            <a:ext cx="2743200" cy="1600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2743200" cy="91440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1979541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House Sparrow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365760" y="2167128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Loves urban areas — check schoolyards!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200400" y="1097280"/>
            <a:ext cx="2743200" cy="1600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200400" y="1097280"/>
            <a:ext cx="2743200" cy="91440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291840" y="1979541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Red-tailed Hawk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291840" y="2167128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spotted circling overhead on warm days.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126480" y="1097280"/>
            <a:ext cx="2743200" cy="1600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126480" y="1097280"/>
            <a:ext cx="2743200" cy="91440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217920" y="1954474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American Crow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217920" y="2167128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of the smartest birds — can solve puzzles!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274320" y="2834640"/>
            <a:ext cx="2743200" cy="1600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274320" y="2834640"/>
            <a:ext cx="2743200" cy="91440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65760" y="3671316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Anna's Hummingbird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65760" y="3904488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Bay Area year-round resident. Tiny but mighty!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3200400" y="2834640"/>
            <a:ext cx="2743200" cy="1600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3200400" y="2834640"/>
            <a:ext cx="2743200" cy="91440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3291840" y="3680513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Great Blue Heron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3291840" y="3904488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Stands very still while hunting fish.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6126480" y="2834640"/>
            <a:ext cx="2743200" cy="1600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6126480" y="2834640"/>
            <a:ext cx="2743200" cy="91440"/>
          </a:xfrm>
          <a:prstGeom prst="rect">
            <a:avLst/>
          </a:prstGeom>
          <a:solidFill>
            <a:srgbClr val="81C78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217920" y="3676834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Barn Owl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6217920" y="3904488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546E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at night — may detect calls after dark!</a:t>
            </a:r>
            <a:endParaRPr lang="en-US" sz="105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DE40E1D-CF99-0598-56AC-8BEBC321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44" y="1260787"/>
            <a:ext cx="965003" cy="7508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C2AC47B-1E71-D26F-0825-7D828129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618" y="1268674"/>
            <a:ext cx="1114509" cy="7430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815D230-62C7-245C-CE54-C0F0FA4897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7168"/>
          <a:stretch>
            <a:fillRect/>
          </a:stretch>
        </p:blipFill>
        <p:spPr>
          <a:xfrm>
            <a:off x="4137079" y="1233761"/>
            <a:ext cx="869842" cy="7962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70168B-5089-6069-BC02-74431E65C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142" y="2985787"/>
            <a:ext cx="1077705" cy="7476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701FFE-F70B-8A9E-CE5C-6A08C86867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5856"/>
          <a:stretch>
            <a:fillRect/>
          </a:stretch>
        </p:blipFill>
        <p:spPr>
          <a:xfrm>
            <a:off x="4137079" y="2985787"/>
            <a:ext cx="831521" cy="7476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1354C9-B6BD-5ADA-F06E-CD7D04D944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670" b="31451"/>
          <a:stretch>
            <a:fillRect/>
          </a:stretch>
        </p:blipFill>
        <p:spPr>
          <a:xfrm>
            <a:off x="6704116" y="2985787"/>
            <a:ext cx="1587512" cy="7476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1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39B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You Can Be a Real Scientist! 🔬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051560"/>
            <a:ext cx="8412480" cy="1005840"/>
          </a:xfrm>
          <a:prstGeom prst="rect">
            <a:avLst/>
          </a:prstGeom>
          <a:solidFill>
            <a:srgbClr val="039BE5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8046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🧪  Citizen Science is when regular people — like YOU — help scientists collect real data!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5760" y="2240280"/>
            <a:ext cx="2651760" cy="23774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233172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📡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457200" y="3063240"/>
            <a:ext cx="2468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Device Listens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57200" y="3447288"/>
            <a:ext cx="24688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school's BirdNet device records bird calls around the clock — no work needed from you!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200400" y="2240280"/>
            <a:ext cx="2651760" cy="23774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200400" y="233172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🌐</a:t>
            </a:r>
            <a:endParaRPr lang="en-US" sz="3400" dirty="0"/>
          </a:p>
        </p:txBody>
      </p:sp>
      <p:sp>
        <p:nvSpPr>
          <p:cNvPr id="12" name="Text 10"/>
          <p:cNvSpPr/>
          <p:nvPr/>
        </p:nvSpPr>
        <p:spPr>
          <a:xfrm>
            <a:off x="3291840" y="3063240"/>
            <a:ext cx="2468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Data Goes Global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291840" y="3447288"/>
            <a:ext cx="24688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detections are sent to BirdWeather, where scientists track bird populations worldwide.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035040" y="2240280"/>
            <a:ext cx="2651760" cy="23774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035040" y="233172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🏆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126480" y="3063240"/>
            <a:ext cx="2468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39BE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Real Research Impact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126480" y="3447288"/>
            <a:ext cx="24688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help track migration patterns, discover new species ranges, and monitor environmental health!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39B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65760" y="4754880"/>
            <a:ext cx="841248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school's bird data becomes part of a global scientific database!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Sharing With the World 🌍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502920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234440"/>
            <a:ext cx="4663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🌐  BirdWeather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48640" y="1783080"/>
            <a:ext cx="466344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BirdWeather is a global platform that collects bird detection data from BirdNet stations everywhere.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your school's device hears a bird, that detection gets logged to the BirdWeather map. Scientists and bird enthusiasts can see detections from YOUR school alongside data from stations around the world!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see cool stats like: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Total birds detected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Rarest species found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Most active times of day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669280" y="1097280"/>
            <a:ext cx="3108960" cy="1051560"/>
          </a:xfrm>
          <a:prstGeom prst="rect">
            <a:avLst/>
          </a:prstGeom>
          <a:solidFill>
            <a:srgbClr val="2E7D32"/>
          </a:solidFill>
          <a:ln/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760720" y="1170432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10,000+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5760720" y="1627632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BirdWeather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stations worldwide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669280" y="2267712"/>
            <a:ext cx="3108960" cy="1051560"/>
          </a:xfrm>
          <a:prstGeom prst="rect">
            <a:avLst/>
          </a:prstGeom>
          <a:solidFill>
            <a:srgbClr val="2E7D32"/>
          </a:solidFill>
          <a:ln/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760720" y="2340864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6,000+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760720" y="2798064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 species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identifiable by AI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669280" y="3438144"/>
            <a:ext cx="3108960" cy="1051560"/>
          </a:xfrm>
          <a:prstGeom prst="rect">
            <a:avLst/>
          </a:prstGeom>
          <a:solidFill>
            <a:srgbClr val="2E7D32"/>
          </a:solidFill>
          <a:ln/>
          <a:effectLst>
            <a:outerShdw blurRad="76200" dist="254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760720" y="3511296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DD8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Millions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5760720" y="3968496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detections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1C78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recorded every day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388E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Class Activity Time! 🎉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051560"/>
            <a:ext cx="8412480" cy="822960"/>
          </a:xfrm>
          <a:prstGeom prst="rect">
            <a:avLst/>
          </a:prstGeom>
          <a:solidFill>
            <a:srgbClr val="81C784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8046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💭  Think about it: What birds have you seen or heard near your school?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5760" y="2011680"/>
            <a:ext cx="841248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2057400"/>
            <a:ext cx="640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📋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188720" y="2057400"/>
            <a:ext cx="2286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1. Make a Prediction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188720" y="2395728"/>
            <a:ext cx="7406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the device starts, write down 5 birds you expect it to detect near your school. Compare your list with a partner!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65760" y="2971800"/>
            <a:ext cx="841248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7200" y="3017520"/>
            <a:ext cx="640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🗺️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1188720" y="3017520"/>
            <a:ext cx="2286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2. Map Your Results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188720" y="3355848"/>
            <a:ext cx="7406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data starts coming in, plot the bird detections on a map of your school grounds. Where are the birds most active?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65760" y="3931920"/>
            <a:ext cx="841248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57200" y="3977640"/>
            <a:ext cx="640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📈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1188720" y="3977640"/>
            <a:ext cx="2286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E7D3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3. Track Changes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88720" y="4315968"/>
            <a:ext cx="7406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the data weekly! Do the types of birds change with the seasons? Make a simple graph of your findings.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971</Words>
  <Application>Microsoft Macintosh PowerPoint</Application>
  <PresentationFormat>On-screen Show (16:9)</PresentationFormat>
  <Paragraphs>168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Up! Discovering Birds with Technology</dc:title>
  <dc:subject>PptxGenJS Presentation</dc:subject>
  <dc:creator>WREN - Wildlife Research and Education Network</dc:creator>
  <cp:lastModifiedBy>Ario Kerrigan</cp:lastModifiedBy>
  <cp:revision>7</cp:revision>
  <dcterms:created xsi:type="dcterms:W3CDTF">2026-05-26T05:17:52Z</dcterms:created>
  <dcterms:modified xsi:type="dcterms:W3CDTF">2026-06-11T20:43:32Z</dcterms:modified>
</cp:coreProperties>
</file>