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F1443B-C635-2FE5-77E7-050C5C01B142}" name="Shawn Kerrigan" initials="SK" userId="cfd41ff2e8eea7f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601"/>
    <p:restoredTop sz="94610"/>
  </p:normalViewPr>
  <p:slideViewPr>
    <p:cSldViewPr snapToGrid="0" snapToObjects="1">
      <p:cViewPr varScale="1">
        <p:scale>
          <a:sx n="93" d="100"/>
          <a:sy n="93" d="100"/>
        </p:scale>
        <p:origin x="224" y="1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32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29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9728"/>
            <a:ext cx="137160" cy="502920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Computational Bioacoustics: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1234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Monitoring Biodiversity with AI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5486400" cy="4572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214884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lesson from WREN — Wildlife Research and Education Network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2743200"/>
            <a:ext cx="8229600" cy="1691640"/>
          </a:xfrm>
          <a:prstGeom prst="rect">
            <a:avLst/>
          </a:prstGeom>
          <a:solidFill>
            <a:srgbClr val="065A82"/>
          </a:solidFill>
          <a:ln/>
          <a:effectLst>
            <a:outerShdw blurRad="127000" dist="508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28346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CONCEPTS IN THIS LESSON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2461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Machine Learning &amp; AI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474720" y="32461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Bioacoustics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32461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Citizen Science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37033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Biodiversity Monitoring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474720" y="37033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Embedded Systems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00800" y="37033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Open-Source Software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466344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birdnet.cornell.edu  |  github.com/tphakala/birdnet-go  |  </a:t>
            </a:r>
            <a:r>
              <a:rPr lang="en-US" sz="1000" dirty="0" err="1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birdweather.com</a:t>
            </a:r>
            <a:r>
              <a:rPr lang="en-US" sz="1000" dirty="0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</a:t>
            </a:r>
            <a:r>
              <a:rPr lang="en-US" sz="1000" dirty="0" err="1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wreninitiative.org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129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9728"/>
            <a:ext cx="137160" cy="502920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2860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Get Involved with WREN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ways to contribute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508760"/>
            <a:ext cx="4160520" cy="1371600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508760"/>
            <a:ext cx="109728" cy="137160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600200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🔬  Do Research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2011680"/>
            <a:ext cx="3886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live BirdNet dashboard and BirdWeather CSV data for an independent study or science fair project.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508760"/>
            <a:ext cx="4160520" cy="1371600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508760"/>
            <a:ext cx="109728" cy="137160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37760" y="1600200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💻  Contribute Code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937760" y="2011680"/>
            <a:ext cx="3886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BirdNet-Go is open source (Go + TensorFlow Lite). Submit a PR on GitHub — improve logging, add features, or optimize inference.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017520"/>
            <a:ext cx="4160520" cy="1371600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65760" y="3017520"/>
            <a:ext cx="109728" cy="137160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8640" y="3108960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Analyze Data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48640" y="3520440"/>
            <a:ext cx="3886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Python (pandas, matplotlib, scikit-learn) to find patterns in your school's detection dataset. Compare across seasons or sites.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754880" y="3017520"/>
            <a:ext cx="4160520" cy="1371600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754880" y="3017520"/>
            <a:ext cx="109728" cy="137160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937760" y="3108960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📣  Spread the Word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937760" y="3520440"/>
            <a:ext cx="3886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WREN expand by connecting us with schools, marine institutes, or nature centers that would benefit from a BirdNet station.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65760" y="4617720"/>
            <a:ext cx="8412480" cy="347472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" y="4626864"/>
            <a:ext cx="8138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birdweather.com  |  github.com/tphakala/birdnet-go  |  birdnet.cornell.edu  |  </a:t>
            </a:r>
            <a:r>
              <a:rPr lang="en-US" sz="11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wreninitiative.org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About WREN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5029200" cy="35204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109728" cy="352044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18872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Our Mission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594360" y="1645920"/>
            <a:ext cx="4572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WREN distributes BirdNet-Go systems to schools and marine research institutes, enabling students to conduct genuine field research in computational biology and environmental science.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69748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Goals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94360" y="309067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 student interest in computational biology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" y="3438144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Contribute real data to global citizen-science databases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" y="3785616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open-source AI audio analysis at scale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94360" y="413308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biodiversity trends in local ecosystems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0" y="1051560"/>
            <a:ext cx="3108960" cy="1051560"/>
          </a:xfrm>
          <a:prstGeom prst="rect">
            <a:avLst/>
          </a:prstGeom>
          <a:solidFill>
            <a:srgbClr val="065A82"/>
          </a:solidFill>
          <a:ln/>
          <a:effectLst>
            <a:outerShdw blurRad="762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760720" y="1124712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6,000+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5760720" y="1600200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 species identifiable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BirdNet AI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669280" y="2221992"/>
            <a:ext cx="3108960" cy="1051560"/>
          </a:xfrm>
          <a:prstGeom prst="rect">
            <a:avLst/>
          </a:prstGeom>
          <a:solidFill>
            <a:srgbClr val="1C7293"/>
          </a:solidFill>
          <a:ln/>
          <a:effectLst>
            <a:outerShdw blurRad="762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760720" y="2295144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Configurable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5760720" y="2770632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a Raspberry Pi you can configure, modify and extend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669280" y="3392424"/>
            <a:ext cx="3108960" cy="1051560"/>
          </a:xfrm>
          <a:prstGeom prst="rect">
            <a:avLst/>
          </a:prstGeom>
          <a:solidFill>
            <a:srgbClr val="00A896"/>
          </a:solidFill>
          <a:ln/>
          <a:effectLst>
            <a:outerShdw blurRad="762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760720" y="3465576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Source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5760720" y="3941064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code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on GitHub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Science of Bioacoustics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777240"/>
          </a:xfrm>
          <a:prstGeom prst="rect">
            <a:avLst/>
          </a:prstGeom>
          <a:solidFill>
            <a:srgbClr val="1C7293"/>
          </a:solidFill>
          <a:ln/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Bioacoustics is the study of sound production, dispersion, and reception in animals. It sits at the intersection of biology, physics, and computer science.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2011680"/>
            <a:ext cx="4023360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2011680"/>
            <a:ext cx="109728" cy="1298448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🔊  Spectrogram Analysis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487168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 calls are converted to spectrograms, which are 2D images of sound frequency over time. The AI model analyzes these images.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17720" y="2011680"/>
            <a:ext cx="4023360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17720" y="2011680"/>
            <a:ext cx="109728" cy="1298448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00600" y="210312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🧬  Species Identification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800600" y="2487168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bird species has a unique acoustic fingerprint. Frequency, duration, and pattern all encode species identity.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429000"/>
            <a:ext cx="4023360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65760" y="3429000"/>
            <a:ext cx="109728" cy="1298448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8640" y="352044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Population Monitoring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3904488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frequency and diversity are proxies for population health. More calls = a more active, diverse ecosystem.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617720" y="3429000"/>
            <a:ext cx="4023360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617720" y="3429000"/>
            <a:ext cx="109728" cy="1298448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352044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🌿  Habitat Assessment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800600" y="3904488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Acoustic indices (e.g., Acoustic Complexity Index) quantify soundscape richness as an environmental health metric.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129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BirdNet AI Works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1600200" cy="3017520"/>
          </a:xfrm>
          <a:prstGeom prst="rect">
            <a:avLst/>
          </a:prstGeom>
          <a:solidFill>
            <a:srgbClr val="065A82"/>
          </a:solidFill>
          <a:ln/>
          <a:effectLst>
            <a:outerShdw blurRad="762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11480" y="1783080"/>
            <a:ext cx="1325880" cy="4572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18745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Audio Capture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" y="2377440"/>
            <a:ext cx="15087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WAV recording via outdoor microphone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874520" y="2487168"/>
            <a:ext cx="118872" cy="164592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993392" y="1097280"/>
            <a:ext cx="1600200" cy="3017520"/>
          </a:xfrm>
          <a:prstGeom prst="rect">
            <a:avLst/>
          </a:prstGeom>
          <a:solidFill>
            <a:srgbClr val="065A82"/>
          </a:solidFill>
          <a:ln/>
          <a:effectLst>
            <a:outerShdw blurRad="762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993392" y="11887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2130552" y="1783080"/>
            <a:ext cx="1325880" cy="4572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039112" y="18745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Preprocessing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039112" y="2377440"/>
            <a:ext cx="15087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3-second audio chunks; noise filtering applied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593592" y="2487168"/>
            <a:ext cx="118872" cy="164592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712464" y="1097280"/>
            <a:ext cx="1600200" cy="3017520"/>
          </a:xfrm>
          <a:prstGeom prst="rect">
            <a:avLst/>
          </a:prstGeom>
          <a:solidFill>
            <a:srgbClr val="065A82"/>
          </a:solidFill>
          <a:ln/>
          <a:effectLst>
            <a:outerShdw blurRad="762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712464" y="11887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3000" dirty="0"/>
          </a:p>
        </p:txBody>
      </p:sp>
      <p:sp>
        <p:nvSpPr>
          <p:cNvPr id="18" name="Shape 16"/>
          <p:cNvSpPr/>
          <p:nvPr/>
        </p:nvSpPr>
        <p:spPr>
          <a:xfrm>
            <a:off x="3849624" y="1783080"/>
            <a:ext cx="1325880" cy="4572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758184" y="18745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Spectrogram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758184" y="2377440"/>
            <a:ext cx="15087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Fourier Transform converts audio → image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312664" y="2487168"/>
            <a:ext cx="118872" cy="164592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431536" y="1097280"/>
            <a:ext cx="1600200" cy="3017520"/>
          </a:xfrm>
          <a:prstGeom prst="rect">
            <a:avLst/>
          </a:prstGeom>
          <a:solidFill>
            <a:srgbClr val="065A82"/>
          </a:solidFill>
          <a:ln/>
          <a:effectLst>
            <a:outerShdw blurRad="762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31536" y="11887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3000" dirty="0"/>
          </a:p>
        </p:txBody>
      </p:sp>
      <p:sp>
        <p:nvSpPr>
          <p:cNvPr id="24" name="Shape 22"/>
          <p:cNvSpPr/>
          <p:nvPr/>
        </p:nvSpPr>
        <p:spPr>
          <a:xfrm>
            <a:off x="5568696" y="1783080"/>
            <a:ext cx="1325880" cy="4572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477256" y="18745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CNN Inference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477256" y="2377440"/>
            <a:ext cx="15087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Convolutional neural net classifies spectrogram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031736" y="2487168"/>
            <a:ext cx="118872" cy="164592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7150608" y="1097280"/>
            <a:ext cx="1600200" cy="3017520"/>
          </a:xfrm>
          <a:prstGeom prst="rect">
            <a:avLst/>
          </a:prstGeom>
          <a:solidFill>
            <a:srgbClr val="065A82"/>
          </a:solidFill>
          <a:ln/>
          <a:effectLst>
            <a:outerShdw blurRad="762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150608" y="11887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3000" dirty="0"/>
          </a:p>
        </p:txBody>
      </p:sp>
      <p:sp>
        <p:nvSpPr>
          <p:cNvPr id="30" name="Shape 28"/>
          <p:cNvSpPr/>
          <p:nvPr/>
        </p:nvSpPr>
        <p:spPr>
          <a:xfrm>
            <a:off x="7287768" y="1783080"/>
            <a:ext cx="1325880" cy="4572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196328" y="1874520"/>
            <a:ext cx="1508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Confidence Score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7196328" y="2377440"/>
            <a:ext cx="15087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EB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outputs probability for each species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65760" y="4251960"/>
            <a:ext cx="8412480" cy="640080"/>
          </a:xfrm>
          <a:prstGeom prst="rect">
            <a:avLst/>
          </a:prstGeom>
          <a:solidFill>
            <a:srgbClr val="1C7293"/>
          </a:solidFill>
          <a:ln/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48640" y="429768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BirdNet was trained at Cornell Lab of Ornithology using deep learning on 6,000+ species — one of the most comprehensive bird-sound models ever built.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Hardware System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4114800" cy="3749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4114800" cy="109728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Overview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02920" y="1691640"/>
            <a:ext cx="3840480" cy="658368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94360" y="1728216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🎙️  Outdoor Mic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94360" y="2020824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Weatherproof housing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48kHz audio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02920" y="2441448"/>
            <a:ext cx="3840480" cy="658368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2478024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🔌  USB Cable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94360" y="2770632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Passes audio data indoors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via PoE optional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02920" y="3191256"/>
            <a:ext cx="3840480" cy="658368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34400" y="3227832"/>
            <a:ext cx="3317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Raspberry Pi 4/5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94360" y="3520440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ARM CPU runs BirdNet-Go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Armored indoor enclosure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02920" y="3941064"/>
            <a:ext cx="3840480" cy="658368"/>
          </a:xfrm>
          <a:prstGeom prst="rect">
            <a:avLst/>
          </a:prstGeom>
          <a:solidFill>
            <a:srgbClr val="2129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39776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📡  WiFi / LAN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94360" y="4270248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dashboard on local host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to BirdWeather API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1051560"/>
            <a:ext cx="402336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54880" y="1051560"/>
            <a:ext cx="109728" cy="182880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937760" y="114300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Technical Specs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937760" y="1572768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Platform:  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Raspberry Pi 5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937760" y="1828800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OS:  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Raspberry Pi OS (Linux)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937760" y="2084832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Software:  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BirdNet-Go (open source, Go)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937760" y="2340864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Audio:  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48kHz WAV, 3s analysis window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937760" y="2596896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Output:  </a:t>
            </a: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web UI + BirdWeather API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754880" y="3017520"/>
            <a:ext cx="402336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754880" y="3017520"/>
            <a:ext cx="109728" cy="178308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937760" y="310896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Raspberry Pi?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4937760" y="352044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Low power consumption (~5W)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937760" y="3767328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Low cost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937760" y="4014216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Linux OS — full programmability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937760" y="4261104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Ability to configure and expand</a:t>
            </a:r>
            <a:endParaRPr lang="en-US" sz="1200" dirty="0"/>
          </a:p>
        </p:txBody>
      </p:sp>
      <p:pic>
        <p:nvPicPr>
          <p:cNvPr id="9998" name="raspberry_ic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3227832"/>
            <a:ext cx="320040" cy="320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BirdNet-Go: Software Architecture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658368"/>
          </a:xfrm>
          <a:prstGeom prst="rect">
            <a:avLst/>
          </a:prstGeom>
          <a:solidFill>
            <a:srgbClr val="21295C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060704"/>
            <a:ext cx="41148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🌐  Web Dashboard (HTTP server)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1335024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HTTP server — view detections, spectrograms, species list on localhost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" y="1764792"/>
            <a:ext cx="8412480" cy="658368"/>
          </a:xfrm>
          <a:prstGeom prst="rect">
            <a:avLst/>
          </a:prstGeom>
          <a:solidFill>
            <a:srgbClr val="065A82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819656"/>
            <a:ext cx="41148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🤖  BirdNet Inference Engine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2093976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TensorFlow Lite model running on-device; classifies audio windows in real-time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523744"/>
            <a:ext cx="8412480" cy="658368"/>
          </a:xfrm>
          <a:prstGeom prst="rect">
            <a:avLst/>
          </a:prstGeom>
          <a:solidFill>
            <a:srgbClr val="1C7293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2578608"/>
            <a:ext cx="41148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🔊  Audio Processing Pipeline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2852928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capture → chunking → FFT → spectrogram generation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3282696"/>
            <a:ext cx="8412480" cy="658368"/>
          </a:xfrm>
          <a:prstGeom prst="rect">
            <a:avLst/>
          </a:prstGeom>
          <a:solidFill>
            <a:srgbClr val="00A896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3337560"/>
            <a:ext cx="41148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📦  Data Layer (SQLite)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database stores detections with timestamp, species, confidence score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4041648"/>
            <a:ext cx="8412480" cy="658368"/>
          </a:xfrm>
          <a:prstGeom prst="rect">
            <a:avLst/>
          </a:prstGeom>
          <a:solidFill>
            <a:srgbClr val="02C39A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20" y="4096512"/>
            <a:ext cx="41148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☁️  BirdWeather API Client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4370832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POST sends verified detections to birdweather.com cloud platform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4800600"/>
            <a:ext cx="8412480" cy="320040"/>
          </a:xfrm>
          <a:prstGeom prst="rect">
            <a:avLst/>
          </a:prstGeom>
          <a:solidFill>
            <a:srgbClr val="EEF4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2920" y="4818888"/>
            <a:ext cx="8138160" cy="283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 under MIT license — all code on GitHub: github.com/tphakala/birdnet-go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Citizen Science &amp; Open Data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68580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 science enlists non-professional participants in data collection at a scale impossible for research teams alone. This produces datasets of enormous ecological value.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920240"/>
            <a:ext cx="26517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920240"/>
            <a:ext cx="2651760" cy="5029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938528"/>
            <a:ext cx="246888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🌐  BirdWeather Platform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" y="2514600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aggregation of BirdNet detections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75488" y="3035808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map of bird activity worldwide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75488" y="3557016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for data export &amp; analysis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75488" y="4078224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dataset — usable in research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200400" y="1920240"/>
            <a:ext cx="26517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00400" y="1920240"/>
            <a:ext cx="2651760" cy="50292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291840" y="1938528"/>
            <a:ext cx="246888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Your Data's Impact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10128" y="2514600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Tracks migratory species across regions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310128" y="3035808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Monitors range shifts from climate change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310128" y="3557016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Helps identify invasive species early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310128" y="4078224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Contributes to annual bird population surveys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035040" y="1920240"/>
            <a:ext cx="26517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035040" y="1920240"/>
            <a:ext cx="2651760" cy="50292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126480" y="1938528"/>
            <a:ext cx="246888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🔓  Open Source Ecosystem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44768" y="2514600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BirdNet model weights freely available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6144768" y="3035808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birdnet-go: MIT license on GitHub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6144768" y="3557016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Cornell Lab APIs for integration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144768" y="4078224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contribute code or data!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129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Environmental Impact &amp; Biodiversity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5073506" cy="3831336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91440" cy="3831336"/>
          </a:xfrm>
          <a:prstGeom prst="rect">
            <a:avLst/>
          </a:prstGeom>
          <a:solidFill>
            <a:srgbClr val="2129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18872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129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Acoustic Monitoring Matters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" y="16916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⚠️  3 Billion Birds Lost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0116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America has lost ~30% of its bird population since 1970 (Cornell Lab, 2019). Monitoring at scale is critical.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94360" y="249631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📡  Passive &amp; Scalable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94360" y="2816352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Acoustic monitoring requires no field researchers — data is collected 24/7 without disturbing wildlife.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94360" y="3300984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🌡️  Climate Indicators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94360" y="3621024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Shifts in bird call timing and geography serve as proxy measurements for climate and habitat change.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94360" y="4105656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🔬  Repeatability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94360" y="4425696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recordings can be re-analyzed as AI models improve — data collected today may yield new insights tomorrow.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669280" y="1051560"/>
            <a:ext cx="3108960" cy="1069848"/>
          </a:xfrm>
          <a:prstGeom prst="rect">
            <a:avLst/>
          </a:prstGeom>
          <a:solidFill>
            <a:srgbClr val="21295C"/>
          </a:solidFill>
          <a:ln/>
          <a:effectLst>
            <a:outerShdw blurRad="762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760720" y="1124712"/>
            <a:ext cx="2926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~30%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5760720" y="1618488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decline in N. American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 populations since 1970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5669280" y="2240280"/>
            <a:ext cx="3108960" cy="1069848"/>
          </a:xfrm>
          <a:prstGeom prst="rect">
            <a:avLst/>
          </a:prstGeom>
          <a:solidFill>
            <a:srgbClr val="065A82"/>
          </a:solidFill>
          <a:ln/>
          <a:effectLst>
            <a:outerShdw blurRad="762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760720" y="2313432"/>
            <a:ext cx="2926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48%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5760720" y="2807208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bird species globally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in decline (BirdLife, 2022)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5669280" y="3429000"/>
            <a:ext cx="3108960" cy="1069848"/>
          </a:xfrm>
          <a:prstGeom prst="rect">
            <a:avLst/>
          </a:prstGeom>
          <a:solidFill>
            <a:srgbClr val="1C7293"/>
          </a:solidFill>
          <a:ln/>
          <a:effectLst>
            <a:outerShdw blurRad="762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760720" y="3502152"/>
            <a:ext cx="29260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24/7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5760720" y="3995928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passive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possible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Collection &amp; Analysis Opportunities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548640"/>
          </a:xfrm>
          <a:prstGeom prst="rect">
            <a:avLst/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024128"/>
            <a:ext cx="8138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BirdNet-Go station generates structured data you can analyze for real research questions.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41148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737360"/>
            <a:ext cx="109728" cy="14173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80136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📈  Species Richness Over Time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2167128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How does the number of unique species change week-to-week?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Do certain species appear only during specific seasons?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48640" y="276148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4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How: Export CSV from BirdWeather → plot with Python (matplotlib/pandas)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09160" y="1737360"/>
            <a:ext cx="41148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09160" y="1737360"/>
            <a:ext cx="109728" cy="14173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180136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🗺️  Temporal Activity Patterns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92040" y="2167128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At what hours is bird activity highest?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Do nocturnal species appear in your data?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892040" y="276148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4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How: Group detections by hour → bar chart or heatmap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291840"/>
            <a:ext cx="41148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65760" y="3291840"/>
            <a:ext cx="109728" cy="14173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" y="335584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🔬  Detection Confidence Analysis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3721608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What is the distribution of model confidence scores?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Are rarer species detected with lower confidence?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48640" y="431596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4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How: Histogram of confidence values; filter by species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09160" y="3291840"/>
            <a:ext cx="41148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709160" y="3291840"/>
            <a:ext cx="109728" cy="141732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92040" y="335584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🌱  Habitat Comparison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92040" y="3721608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How does your school's species list compare to other locations?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What does each list reveal about the habitat type?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892040" y="431596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4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How: Side-by-side species lists; Jaccard similarity index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1123</Words>
  <Application>Microsoft Macintosh PowerPoint</Application>
  <PresentationFormat>On-screen Show (16:9)</PresentationFormat>
  <Paragraphs>166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Computational Bioacoustics: Monitoring Biodiversity with AI</dc:title>
  <dc:subject>PptxGenJS Presentation</dc:subject>
  <dc:creator>WREN - Wildlife Research and Education Network</dc:creator>
  <cp:lastModifiedBy>Ario Kerrigan</cp:lastModifiedBy>
  <cp:revision>5</cp:revision>
  <dcterms:created xsi:type="dcterms:W3CDTF">2026-05-26T05:20:16Z</dcterms:created>
  <dcterms:modified xsi:type="dcterms:W3CDTF">2026-06-11T20:43:03Z</dcterms:modified>
</cp:coreProperties>
</file>